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342" r:id="rId4"/>
    <p:sldId id="351" r:id="rId5"/>
    <p:sldId id="370" r:id="rId6"/>
    <p:sldId id="353" r:id="rId7"/>
    <p:sldId id="354" r:id="rId8"/>
    <p:sldId id="360" r:id="rId9"/>
    <p:sldId id="367" r:id="rId10"/>
    <p:sldId id="368" r:id="rId11"/>
    <p:sldId id="3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5B1"/>
    <a:srgbClr val="96124B"/>
    <a:srgbClr val="DD2F6D"/>
    <a:srgbClr val="FF6600"/>
    <a:srgbClr val="FF9933"/>
    <a:srgbClr val="00CC00"/>
    <a:srgbClr val="008000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28" autoAdjust="0"/>
  </p:normalViewPr>
  <p:slideViewPr>
    <p:cSldViewPr>
      <p:cViewPr varScale="1">
        <p:scale>
          <a:sx n="92" d="100"/>
          <a:sy n="92" d="100"/>
        </p:scale>
        <p:origin x="4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21FB1-509F-4A66-AD68-0BF3FB725D6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3623-0A31-4329-8412-F6DE0E43A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3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i.org.uk/index.cfm/_api/render/file/?method=inline&amp;fileID=92095A98-3A90-4FBD-9AF891997B103F5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elegraph.co.uk/finance/jobs/11744118/Graduates-earn-500000-more-than-non-graduates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Career Benefits - it is predicted that by 2022 half of all jobs will require a higher education qualification of some type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Financial Benefits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-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evidence has suggested that graduates can earn up £500,000 more on average than their non-graduate counterparts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525D-A644-40FD-A5E1-4DFBCFED5A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76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5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36803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6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8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69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4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1F23-FD58-4849-B14F-7ADC56388F48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9A5E-694A-4784-A085-52CC745891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0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Team@wigan-leigh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r8uujoszSAhULvRQKHWdNBR0QjRwIBw&amp;url=http://ambitionathletics.com/2016/03/11/progression-2/&amp;bvm=bv.149093890,d.ZGg&amp;psig=AFQjCNH4oJYJzSeLi53pVCwJRUltFgsZkQ&amp;ust=148924663981383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source=images&amp;cd=&amp;cad=rja&amp;uact=8&amp;ved=2ahUKEwjo2YP-lYzbAhXCthQKHW_tCmUQjRx6BAgBEAU&amp;url=https://www.ucas.com/events/2019-entry-ucas-undergraduate-apply-live-331831&amp;psig=AOvVaw24ktKx0HUoy1yBsR6U79N0&amp;ust=152662674193868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source=images&amp;cd=&amp;cad=rja&amp;uact=8&amp;ved=2ahUKEwjo2YP-lYzbAhXCthQKHW_tCmUQjRx6BAgBEAU&amp;url=https://www.ucas.com/events/2019-entry-ucas-undergraduate-apply-live-331831&amp;psig=AOvVaw24ktKx0HUoy1yBsR6U79N0&amp;ust=1526626741938689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ucas.com/undergraduate/applying-university/ucas-undergraduate-advice-parents-and-guardi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undergraduate/what-and-where-study/open-days-and-events/virtual-tour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www.wigan-leigh.ac.uk/university-centre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10"/>
          <a:stretch/>
        </p:blipFill>
        <p:spPr>
          <a:xfrm>
            <a:off x="3419872" y="3"/>
            <a:ext cx="5724128" cy="8152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94117" y="185673"/>
            <a:ext cx="7048349" cy="144016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0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48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296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44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591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00000"/>
              </a:buClr>
            </a:pPr>
            <a:r>
              <a:rPr lang="en-GB" altLang="en-US" sz="48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Progression after Level 3</a:t>
            </a:r>
            <a:endParaRPr lang="en-GB" altLang="en-US" sz="48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28" name="Picture 4" descr="Image result for employ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12" y="2365028"/>
            <a:ext cx="2356288" cy="23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igher edu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72" y="2588024"/>
            <a:ext cx="2949792" cy="199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341" y="1884068"/>
            <a:ext cx="3159918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 Rounded MT Bold" pitchFamily="34" charset="0"/>
              </a:rPr>
              <a:t>Higher Education</a:t>
            </a:r>
            <a:endParaRPr lang="en-GB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0297" y="1866551"/>
            <a:ext cx="315991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FF00"/>
                </a:solidFill>
                <a:latin typeface="Arial Rounded MT Bold" pitchFamily="34" charset="0"/>
              </a:rPr>
              <a:t>Employment</a:t>
            </a:r>
            <a:endParaRPr lang="en-GB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44427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7800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Getting </a:t>
            </a:r>
            <a:r>
              <a:rPr lang="en-GB" sz="3600" b="1" dirty="0"/>
              <a:t>into the </a:t>
            </a:r>
            <a:r>
              <a:rPr lang="en-GB" sz="3600" b="1" dirty="0" smtClean="0"/>
              <a:t>workplace</a:t>
            </a:r>
            <a:endParaRPr lang="en-GB" sz="3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50213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</a:t>
            </a:r>
            <a:r>
              <a:rPr lang="en-GB" dirty="0" smtClean="0"/>
              <a:t>students </a:t>
            </a:r>
            <a:r>
              <a:rPr lang="en-GB" dirty="0" smtClean="0"/>
              <a:t>have </a:t>
            </a:r>
            <a:r>
              <a:rPr lang="en-GB" dirty="0" smtClean="0"/>
              <a:t>a range of interactions with employers and an </a:t>
            </a:r>
            <a:r>
              <a:rPr lang="en-GB" dirty="0" smtClean="0"/>
              <a:t>online resource called Careers Coach which provides help building a CV, researching sectors and looking for job vacancies.</a:t>
            </a:r>
          </a:p>
          <a:p>
            <a:endParaRPr lang="en-GB" dirty="0"/>
          </a:p>
          <a:p>
            <a:r>
              <a:rPr lang="en-GB" dirty="0" smtClean="0"/>
              <a:t>Students seriously </a:t>
            </a:r>
            <a:r>
              <a:rPr lang="en-GB" dirty="0" smtClean="0"/>
              <a:t>considering moving into the world of work as their next step </a:t>
            </a:r>
            <a:r>
              <a:rPr lang="en-GB" dirty="0" smtClean="0"/>
              <a:t>should: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work </a:t>
            </a:r>
            <a:r>
              <a:rPr lang="en-GB" dirty="0" smtClean="0"/>
              <a:t>ready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 understand </a:t>
            </a:r>
            <a:r>
              <a:rPr lang="en-GB" dirty="0" smtClean="0"/>
              <a:t>employability skills that employers will </a:t>
            </a:r>
            <a:r>
              <a:rPr lang="en-GB" dirty="0" smtClean="0"/>
              <a:t>look for and be committed to deliver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Undertake a substantial work placement to really understand what being an employee is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determined and optimistic </a:t>
            </a:r>
            <a:r>
              <a:rPr lang="en-GB" dirty="0" smtClean="0"/>
              <a:t>- </a:t>
            </a:r>
            <a:r>
              <a:rPr lang="en-GB" dirty="0" smtClean="0"/>
              <a:t>they </a:t>
            </a:r>
            <a:r>
              <a:rPr lang="en-GB" dirty="0" smtClean="0"/>
              <a:t>may have to apply for a </a:t>
            </a:r>
            <a:r>
              <a:rPr lang="en-GB" dirty="0" smtClean="0"/>
              <a:t>few </a:t>
            </a:r>
            <a:r>
              <a:rPr lang="en-GB" dirty="0" smtClean="0"/>
              <a:t>of positions before they get a foot in the door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Regularly search</a:t>
            </a:r>
            <a:r>
              <a:rPr lang="en-GB" dirty="0" smtClean="0"/>
              <a:t> </a:t>
            </a:r>
            <a:r>
              <a:rPr lang="en-GB" dirty="0" smtClean="0"/>
              <a:t>job sites and larger companies for </a:t>
            </a:r>
            <a:r>
              <a:rPr lang="en-GB" dirty="0" smtClean="0"/>
              <a:t>vacancies, understand </a:t>
            </a:r>
            <a:r>
              <a:rPr lang="en-GB" dirty="0" smtClean="0"/>
              <a:t>the job market and opportunities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 networks and </a:t>
            </a:r>
            <a:r>
              <a:rPr lang="en-GB" dirty="0" smtClean="0"/>
              <a:t>contacts </a:t>
            </a:r>
            <a:r>
              <a:rPr lang="en-GB" dirty="0" smtClean="0"/>
              <a:t>through friends, family, volunteering, community work, sports and interests.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a back up plan –  </a:t>
            </a:r>
            <a:r>
              <a:rPr lang="en-GB" dirty="0" smtClean="0"/>
              <a:t>apply </a:t>
            </a:r>
            <a:r>
              <a:rPr lang="en-GB" dirty="0" smtClean="0"/>
              <a:t>for other courses and opportunities </a:t>
            </a:r>
            <a:r>
              <a:rPr lang="en-GB" dirty="0" smtClean="0"/>
              <a:t>to </a:t>
            </a:r>
            <a:r>
              <a:rPr lang="en-GB" dirty="0" smtClean="0"/>
              <a:t>build knowledge </a:t>
            </a:r>
            <a:r>
              <a:rPr lang="en-GB" dirty="0" smtClean="0"/>
              <a:t>and experience while </a:t>
            </a:r>
            <a:r>
              <a:rPr lang="en-GB" dirty="0" smtClean="0"/>
              <a:t>looking for employment.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378" y="1332745"/>
            <a:ext cx="71138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Please feel free to contact one of our Career Coaches to ask any questions you may have.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>
                <a:hlinkClick r:id="rId3"/>
              </a:rPr>
              <a:t>CareersTeam@wigan-leigh.ac.uk</a:t>
            </a:r>
            <a:r>
              <a:rPr lang="en-GB" sz="2800" dirty="0" smtClean="0"/>
              <a:t> </a:t>
            </a:r>
          </a:p>
          <a:p>
            <a:pPr algn="ctr"/>
            <a:endParaRPr lang="en-GB" sz="2800" dirty="0"/>
          </a:p>
        </p:txBody>
      </p:sp>
      <p:pic>
        <p:nvPicPr>
          <p:cNvPr id="4098" name="Picture 2" descr="Image result for any ques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7" y="3429000"/>
            <a:ext cx="2562389" cy="25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96" y="313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tabLst>
                <a:tab pos="361950" algn="l"/>
              </a:tabLst>
            </a:pPr>
            <a:r>
              <a:rPr lang="en-GB" sz="3600" b="1" dirty="0" smtClean="0"/>
              <a:t>Questions...?</a:t>
            </a:r>
            <a:endParaRPr lang="en-GB" sz="3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3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Image result for progression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2770753" cy="22430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67544" y="1904949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r>
              <a:rPr lang="en-GB" sz="2400" dirty="0" smtClean="0">
                <a:cs typeface="Arial" panose="020B0604020202020204" pitchFamily="34" charset="0"/>
              </a:rPr>
              <a:t>Higher education study at university</a:t>
            </a:r>
          </a:p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r>
              <a:rPr lang="en-GB" sz="2400" dirty="0" smtClean="0">
                <a:cs typeface="Arial" panose="020B0604020202020204" pitchFamily="34" charset="0"/>
              </a:rPr>
              <a:t>Higher education study at the University Centre at Wigan &amp; Leigh College</a:t>
            </a:r>
          </a:p>
          <a:p>
            <a:pPr marL="342900" indent="-342900">
              <a:buClr>
                <a:srgbClr val="C00000"/>
              </a:buClr>
              <a:buBlip>
                <a:blip r:embed="rId5"/>
              </a:buBlip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r>
              <a:rPr lang="en-GB" sz="2400" dirty="0" smtClean="0">
                <a:cs typeface="Arial" panose="020B0604020202020204" pitchFamily="34" charset="0"/>
              </a:rPr>
              <a:t>A higher or degree level apprenticeship</a:t>
            </a:r>
          </a:p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endParaRPr lang="en-GB" sz="2400" dirty="0" smtClean="0">
              <a:cs typeface="Arial" panose="020B0604020202020204" pitchFamily="34" charset="0"/>
            </a:endParaRPr>
          </a:p>
          <a:p>
            <a:pPr marL="446088" indent="-446088">
              <a:buClr>
                <a:srgbClr val="C00000"/>
              </a:buClr>
              <a:buBlip>
                <a:blip r:embed="rId5"/>
              </a:buBlip>
            </a:pPr>
            <a:r>
              <a:rPr lang="en-GB" sz="2400" dirty="0" smtClean="0">
                <a:cs typeface="Arial" panose="020B0604020202020204" pitchFamily="34" charset="0"/>
              </a:rPr>
              <a:t>Employment</a:t>
            </a:r>
          </a:p>
          <a:p>
            <a:pPr>
              <a:buClr>
                <a:srgbClr val="C00000"/>
              </a:buClr>
            </a:pPr>
            <a:endParaRPr lang="en-GB" sz="2800" dirty="0" smtClean="0"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r>
              <a:rPr lang="en-GB" sz="2400" b="1" dirty="0" smtClean="0">
                <a:cs typeface="Arial" panose="020B0604020202020204" pitchFamily="34" charset="0"/>
              </a:rPr>
              <a:t>We offer extensive support for each route</a:t>
            </a:r>
            <a:endParaRPr lang="en-GB" sz="24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57896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What progression routes are available for level 3 students?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33705" y="2486197"/>
            <a:ext cx="2400783" cy="3031035"/>
            <a:chOff x="6252210" y="1749169"/>
            <a:chExt cx="2548890" cy="3314795"/>
          </a:xfrm>
        </p:grpSpPr>
        <p:grpSp>
          <p:nvGrpSpPr>
            <p:cNvPr id="11" name="Group 10"/>
            <p:cNvGrpSpPr/>
            <p:nvPr/>
          </p:nvGrpSpPr>
          <p:grpSpPr>
            <a:xfrm>
              <a:off x="6252210" y="1749169"/>
              <a:ext cx="2548890" cy="3314795"/>
              <a:chOff x="6252210" y="1749169"/>
              <a:chExt cx="2548890" cy="331479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252210" y="1749169"/>
                <a:ext cx="2468880" cy="3314795"/>
                <a:chOff x="6240780" y="1920145"/>
                <a:chExt cx="2468880" cy="331479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94" t="12405" r="33881" b="3441"/>
                <a:stretch/>
              </p:blipFill>
              <p:spPr>
                <a:xfrm>
                  <a:off x="6309360" y="1920145"/>
                  <a:ext cx="2400300" cy="3314795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240780" y="2217897"/>
                  <a:ext cx="22860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8572500" y="3581352"/>
                <a:ext cx="228600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52210" y="3889962"/>
              <a:ext cx="32004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547" y="1268265"/>
            <a:ext cx="8295942" cy="48822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b="1" u="sng" dirty="0" smtClean="0"/>
              <a:t>Career Benefits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b="1" u="sng" dirty="0" smtClean="0"/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Careers that require a degree, e.g. lawyer, teacher, doctor, architect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Opens the doors to other career options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Transferable skills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Networking with professionals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Work placements and experience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u="sng" dirty="0" smtClean="0"/>
              <a:t>Personal Benefits</a:t>
            </a:r>
          </a:p>
          <a:p>
            <a:pPr marL="0" indent="0">
              <a:spcBef>
                <a:spcPts val="0"/>
              </a:spcBef>
              <a:buNone/>
            </a:pPr>
            <a:endParaRPr lang="en-GB" sz="800" b="1" u="sng" dirty="0" smtClean="0"/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Independence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New friendships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Extra curricular activities to develop further interests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u="sng" dirty="0" smtClean="0"/>
              <a:t>Financial Benefits</a:t>
            </a:r>
          </a:p>
          <a:p>
            <a:pPr marL="0" indent="0">
              <a:spcBef>
                <a:spcPts val="0"/>
              </a:spcBef>
              <a:buNone/>
            </a:pPr>
            <a:endParaRPr lang="en-GB" sz="900" b="1" u="sng" dirty="0" smtClean="0"/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Greater range of jobs available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Higher salaries throughout working life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en-GB" sz="1800" dirty="0" smtClean="0"/>
              <a:t>Earn whilst studying – Higher/Degree Apprenticeships</a:t>
            </a:r>
            <a:endParaRPr lang="en-GB" sz="1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3294" y="188640"/>
            <a:ext cx="566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Benefits </a:t>
            </a:r>
            <a:r>
              <a:rPr lang="en-GB" sz="3600" b="1" dirty="0"/>
              <a:t>of higher </a:t>
            </a:r>
            <a:r>
              <a:rPr lang="en-GB" sz="3600" b="1" dirty="0" smtClean="0"/>
              <a:t>education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840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abdn.ac.uk/study/content-images/uca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1" y="1167437"/>
            <a:ext cx="2359628" cy="11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40300" y="1171575"/>
            <a:ext cx="5123788" cy="169384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0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48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296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44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591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Blip>
                <a:blip r:embed="rId4"/>
              </a:buBlip>
            </a:pPr>
            <a:r>
              <a:rPr lang="en-GB" altLang="en-US" sz="2000" dirty="0" smtClean="0">
                <a:solidFill>
                  <a:schemeClr val="tx1"/>
                </a:solidFill>
              </a:rPr>
              <a:t>UCAS is the national university application service for applying for higher education courses in the UK</a:t>
            </a:r>
          </a:p>
          <a:p>
            <a:pPr marL="457200" indent="-457200" algn="l">
              <a:buClr>
                <a:srgbClr val="C00000"/>
              </a:buClr>
              <a:buBlip>
                <a:blip r:embed="rId4"/>
              </a:buBlip>
            </a:pPr>
            <a:r>
              <a:rPr lang="en-GB" altLang="en-US" sz="2000" dirty="0" smtClean="0">
                <a:solidFill>
                  <a:schemeClr val="tx1"/>
                </a:solidFill>
              </a:rPr>
              <a:t>All university applications have to be made through UCAS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300" y="262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Applying </a:t>
            </a:r>
            <a:r>
              <a:rPr lang="en-GB" sz="3600" dirty="0"/>
              <a:t>through </a:t>
            </a:r>
            <a:r>
              <a:rPr lang="en-GB" sz="3600" dirty="0" smtClean="0"/>
              <a:t>UCAS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0300" y="3251893"/>
            <a:ext cx="82110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Research is essential</a:t>
            </a:r>
            <a:r>
              <a:rPr lang="en-GB" sz="2400" b="1" dirty="0" smtClean="0"/>
              <a:t>!</a:t>
            </a:r>
          </a:p>
          <a:p>
            <a:pPr marL="285750" indent="-285750">
              <a:buBlip>
                <a:blip r:embed="rId4"/>
              </a:buBlip>
            </a:pPr>
            <a:r>
              <a:rPr lang="en-GB" sz="2000" dirty="0" smtClean="0"/>
              <a:t>The </a:t>
            </a:r>
            <a:r>
              <a:rPr lang="en-GB" sz="2000" dirty="0"/>
              <a:t>UCAS web site provides answers to lots of HE questions, i.e. universities and courses, what </a:t>
            </a:r>
            <a:r>
              <a:rPr lang="en-GB" sz="2000" dirty="0" smtClean="0"/>
              <a:t>is studying and grades needed.</a:t>
            </a:r>
          </a:p>
          <a:p>
            <a:pPr marL="285750" indent="-285750">
              <a:buBlip>
                <a:blip r:embed="rId4"/>
              </a:buBlip>
            </a:pPr>
            <a:r>
              <a:rPr lang="en-GB" sz="2000" dirty="0" smtClean="0"/>
              <a:t>Your son/daughter should take </a:t>
            </a:r>
            <a:r>
              <a:rPr lang="en-GB" sz="2000" dirty="0"/>
              <a:t>time to explore the site </a:t>
            </a:r>
            <a:r>
              <a:rPr lang="en-GB" sz="2000" dirty="0" smtClean="0"/>
              <a:t>and to </a:t>
            </a:r>
            <a:r>
              <a:rPr lang="en-GB" sz="2000" dirty="0"/>
              <a:t>inform </a:t>
            </a:r>
            <a:r>
              <a:rPr lang="en-GB" sz="2000" dirty="0" smtClean="0"/>
              <a:t>themselves!</a:t>
            </a:r>
          </a:p>
          <a:p>
            <a:pPr marL="285750" indent="-285750">
              <a:buBlip>
                <a:blip r:embed="rId4"/>
              </a:buBlip>
            </a:pPr>
            <a:r>
              <a:rPr lang="en-GB" sz="2000" dirty="0" err="1" smtClean="0"/>
              <a:t>Uni</a:t>
            </a:r>
            <a:r>
              <a:rPr lang="en-GB" sz="2000" dirty="0" smtClean="0"/>
              <a:t> </a:t>
            </a:r>
            <a:r>
              <a:rPr lang="en-GB" sz="2000" dirty="0"/>
              <a:t>visits are not a possibility at this time but research </a:t>
            </a:r>
            <a:r>
              <a:rPr lang="en-GB" sz="2000" dirty="0" smtClean="0"/>
              <a:t>should </a:t>
            </a:r>
            <a:r>
              <a:rPr lang="en-GB" sz="2000" dirty="0"/>
              <a:t>not be held off – </a:t>
            </a:r>
            <a:r>
              <a:rPr lang="en-GB" sz="2000" dirty="0" err="1"/>
              <a:t>Uni’s</a:t>
            </a:r>
            <a:r>
              <a:rPr lang="en-GB" sz="2000" dirty="0"/>
              <a:t> are offering virtual tours and also online taster sessions to help </a:t>
            </a:r>
            <a:r>
              <a:rPr lang="en-GB" sz="2000" dirty="0" smtClean="0"/>
              <a:t>your son/daughter make </a:t>
            </a:r>
            <a:r>
              <a:rPr lang="en-GB" sz="2000" dirty="0"/>
              <a:t>choices and </a:t>
            </a:r>
            <a:r>
              <a:rPr lang="en-GB" sz="2000" dirty="0" smtClean="0"/>
              <a:t>you parents </a:t>
            </a:r>
            <a:r>
              <a:rPr lang="en-GB" sz="2000" dirty="0"/>
              <a:t>can join in to.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1" name="Picture 4" descr="Image result for ucas apply for 201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290620"/>
            <a:ext cx="2259270" cy="11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abdn.ac.uk/study/content-images/ucas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4817"/>
            <a:ext cx="2359628" cy="11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40300" y="1171575"/>
            <a:ext cx="5123788" cy="1693843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>
            <a:lvl1pPr marL="0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48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296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44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591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C00000"/>
              </a:buClr>
              <a:buBlip>
                <a:blip r:embed="rId4"/>
              </a:buBlip>
            </a:pPr>
            <a:endParaRPr lang="en-GB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300" y="2626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dirty="0" smtClean="0"/>
              <a:t>Applying </a:t>
            </a:r>
            <a:r>
              <a:rPr lang="en-GB" sz="3600" dirty="0"/>
              <a:t>through </a:t>
            </a:r>
            <a:r>
              <a:rPr lang="en-GB" sz="3600" dirty="0" smtClean="0"/>
              <a:t>UCAS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593185"/>
            <a:ext cx="82110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Important links for parents</a:t>
            </a:r>
          </a:p>
          <a:p>
            <a:endParaRPr lang="en-GB" sz="2000" dirty="0" smtClean="0"/>
          </a:p>
          <a:p>
            <a:r>
              <a:rPr lang="en-GB" sz="2000" dirty="0" smtClean="0"/>
              <a:t>Help to find virtual tours and taster session</a:t>
            </a:r>
            <a:endParaRPr lang="en-GB" sz="2000" dirty="0"/>
          </a:p>
          <a:p>
            <a:r>
              <a:rPr lang="en-GB" u="sng" dirty="0">
                <a:hlinkClick r:id="rId6"/>
              </a:rPr>
              <a:t>https://</a:t>
            </a:r>
            <a:r>
              <a:rPr lang="en-GB" u="sng" dirty="0" smtClean="0">
                <a:hlinkClick r:id="rId6"/>
              </a:rPr>
              <a:t>www.ucas.com/undergraduate/what-and-where-study/open-days-and-events/virtual-tours</a:t>
            </a:r>
            <a:endParaRPr lang="en-GB" u="sng" dirty="0" smtClean="0"/>
          </a:p>
          <a:p>
            <a:r>
              <a:rPr lang="en-GB" dirty="0" smtClean="0"/>
              <a:t>Understanding the application process</a:t>
            </a:r>
            <a:endParaRPr lang="en-GB" dirty="0"/>
          </a:p>
          <a:p>
            <a:r>
              <a:rPr lang="en-GB" u="sng" dirty="0">
                <a:hlinkClick r:id="rId7"/>
              </a:rPr>
              <a:t>https://www.ucas.com/undergraduate/applying-university/ucas-undergraduate-advice-parents-and-guardians</a:t>
            </a:r>
            <a:endParaRPr lang="en-GB" dirty="0"/>
          </a:p>
          <a:p>
            <a:endParaRPr lang="en-GB" dirty="0"/>
          </a:p>
          <a:p>
            <a:r>
              <a:rPr lang="en-GB" sz="2000" dirty="0" smtClean="0"/>
              <a:t>Your help and support will go a long way with your son or daughter but you need to know where to look for the right information.</a:t>
            </a:r>
            <a:endParaRPr lang="en-GB" sz="2000" dirty="0"/>
          </a:p>
        </p:txBody>
      </p:sp>
      <p:pic>
        <p:nvPicPr>
          <p:cNvPr id="11" name="Picture 4" descr="Image result for ucas apply for 201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4" y="1236217"/>
            <a:ext cx="2259270" cy="11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b="1" dirty="0" smtClean="0"/>
              <a:t>University </a:t>
            </a:r>
            <a:r>
              <a:rPr lang="en-GB" sz="3600" b="1" dirty="0"/>
              <a:t>applications</a:t>
            </a:r>
          </a:p>
          <a:p>
            <a:r>
              <a:rPr lang="en-GB" sz="3600" b="1" dirty="0"/>
              <a:t>Timeline and key dates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207821"/>
              </p:ext>
            </p:extLst>
          </p:nvPr>
        </p:nvGraphicFramePr>
        <p:xfrm>
          <a:off x="107504" y="1385829"/>
          <a:ext cx="8928992" cy="47007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5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09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Font typeface="Times New Roman"/>
                        <a:buChar char="•"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UCAS and WLC higher</a:t>
                      </a:r>
                      <a:r>
                        <a:rPr lang="en-GB" sz="14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education</a:t>
                      </a: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open for applications</a:t>
                      </a:r>
                      <a:endParaRPr lang="en-GB" sz="14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GB" sz="1400" baseline="30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</a:t>
                      </a:r>
                      <a:r>
                        <a:rPr lang="en-GB" sz="14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</a:t>
                      </a:r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26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higher education Personal Statement</a:t>
                      </a:r>
                      <a:endParaRPr lang="en-GB" sz="14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Now</a:t>
                      </a:r>
                    </a:p>
                  </a:txBody>
                  <a:tcPr marL="68580" marR="68580" marT="0" marB="0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81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Look for degree apprenticeships (to</a:t>
                      </a:r>
                      <a:r>
                        <a:rPr lang="en-GB" sz="14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start after course)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Now!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562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</a:t>
                      </a:r>
                      <a:r>
                        <a:rPr lang="en-GB" sz="1400" u="non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education tours – New for 2020 Virtual Tours on most university websites</a:t>
                      </a:r>
                      <a:endParaRPr lang="en-GB" sz="1400" u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Now!</a:t>
                      </a:r>
                      <a:r>
                        <a:rPr lang="en-GB" sz="14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See the VLE</a:t>
                      </a:r>
                      <a:r>
                        <a:rPr lang="en-GB" sz="14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FAB Futures – Progression</a:t>
                      </a:r>
                      <a:r>
                        <a:rPr lang="en-GB" sz="14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for links and ideas to get started</a:t>
                      </a: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62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Higher education</a:t>
                      </a:r>
                      <a:r>
                        <a:rPr lang="en-GB" sz="14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taster days – New for 2020 a range of virtual taster sessions being offered by a wide variety of Universities</a:t>
                      </a: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n-GB" sz="1400" b="1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See the VLE – FAB Futures – Progression for links to get started</a:t>
                      </a:r>
                      <a:endParaRPr lang="en-GB" sz="14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71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 for applications to Oxford, Cambridge, and most courses in medicine, dentistry, and veterinary medicine/science</a:t>
                      </a:r>
                      <a:endParaRPr lang="en-GB" sz="14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EF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 Oct 2020 (18:00hrs)</a:t>
                      </a:r>
                      <a:endParaRPr lang="en-GB" sz="14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EF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089">
                <a:tc>
                  <a:txBody>
                    <a:bodyPr/>
                    <a:lstStyle/>
                    <a:p>
                      <a:pPr marL="342900" marR="0" lvl="0" indent="-34290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en-GB" sz="1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UCAS and WLC HE applications submission</a:t>
                      </a:r>
                      <a:r>
                        <a:rPr lang="en-GB" sz="18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College deadline</a:t>
                      </a:r>
                      <a:endParaRPr lang="en-GB" sz="18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23 Oct </a:t>
                      </a:r>
                      <a:r>
                        <a:rPr lang="en-GB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2020 </a:t>
                      </a:r>
                      <a:endParaRPr lang="en-GB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181">
                <a:tc>
                  <a:txBody>
                    <a:bodyPr/>
                    <a:lstStyle/>
                    <a:p>
                      <a:pPr marL="285750" marR="0" lvl="0" indent="-28575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UCAS deadline for most undergraduate courses</a:t>
                      </a:r>
                      <a:endParaRPr lang="en-GB" sz="14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 Jan 2021 (18:00hrs)</a:t>
                      </a:r>
                      <a:endParaRPr lang="en-GB" sz="14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amondelillo.com/wp-content/uploads/2013/08/question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328498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4" y="1988840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400" b="1" dirty="0"/>
              <a:t>15 January is the UCAS deadline, however …</a:t>
            </a:r>
          </a:p>
          <a:p>
            <a:pPr>
              <a:buClr>
                <a:srgbClr val="C00000"/>
              </a:buClr>
            </a:pPr>
            <a:endParaRPr lang="en-GB" sz="2400" dirty="0"/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r>
              <a:rPr lang="en-GB" sz="2000" dirty="0"/>
              <a:t>Submitting </a:t>
            </a:r>
            <a:r>
              <a:rPr lang="en-GB" sz="2000" dirty="0" smtClean="0"/>
              <a:t>UCAS applications </a:t>
            </a:r>
            <a:r>
              <a:rPr lang="en-GB" sz="2000" dirty="0"/>
              <a:t>early can increase </a:t>
            </a:r>
            <a:r>
              <a:rPr lang="en-GB" sz="2000" dirty="0" smtClean="0"/>
              <a:t>the chances </a:t>
            </a:r>
            <a:r>
              <a:rPr lang="en-GB" sz="2000" dirty="0"/>
              <a:t>of being offered a </a:t>
            </a:r>
            <a:r>
              <a:rPr lang="en-GB" sz="2000" dirty="0" smtClean="0"/>
              <a:t>place</a:t>
            </a:r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endParaRPr lang="en-GB" sz="2000" dirty="0"/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r>
              <a:rPr lang="en-GB" sz="2000" dirty="0" smtClean="0"/>
              <a:t>Universities </a:t>
            </a:r>
            <a:r>
              <a:rPr lang="en-GB" sz="2000" dirty="0"/>
              <a:t>start offering places as soon as soon as they receive applications in </a:t>
            </a:r>
            <a:r>
              <a:rPr lang="en-GB" sz="2000" dirty="0" smtClean="0"/>
              <a:t>September</a:t>
            </a:r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endParaRPr lang="en-GB" sz="2000" dirty="0" smtClean="0"/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r>
              <a:rPr lang="en-GB" sz="2000" dirty="0" smtClean="0"/>
              <a:t>Early submission </a:t>
            </a:r>
            <a:r>
              <a:rPr lang="en-GB" sz="2000" dirty="0"/>
              <a:t>is </a:t>
            </a:r>
            <a:r>
              <a:rPr lang="en-GB" sz="2000" dirty="0" smtClean="0"/>
              <a:t>crucial </a:t>
            </a:r>
            <a:r>
              <a:rPr lang="en-GB" sz="2000" dirty="0"/>
              <a:t>for competitive courses</a:t>
            </a:r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endParaRPr lang="en-GB" sz="2000" dirty="0"/>
          </a:p>
          <a:p>
            <a:pPr marL="342900" indent="-342900">
              <a:buClr>
                <a:srgbClr val="C00000"/>
              </a:buClr>
              <a:buBlip>
                <a:blip r:embed="rId4"/>
              </a:buBlip>
            </a:pPr>
            <a:r>
              <a:rPr lang="en-GB" sz="2000" dirty="0"/>
              <a:t>Early submission allows </a:t>
            </a:r>
            <a:r>
              <a:rPr lang="en-GB" sz="2000" dirty="0" smtClean="0"/>
              <a:t>students </a:t>
            </a:r>
            <a:r>
              <a:rPr lang="en-GB" sz="2000" dirty="0"/>
              <a:t>to focus on </a:t>
            </a:r>
            <a:r>
              <a:rPr lang="en-GB" sz="2000" dirty="0" smtClean="0"/>
              <a:t>their studies </a:t>
            </a:r>
            <a:r>
              <a:rPr lang="en-GB" sz="2000" dirty="0"/>
              <a:t>and to reach </a:t>
            </a:r>
            <a:r>
              <a:rPr lang="en-GB" sz="2000" dirty="0" smtClean="0"/>
              <a:t>their full potential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07504" y="49263"/>
            <a:ext cx="6779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Why </a:t>
            </a:r>
            <a:r>
              <a:rPr lang="en-GB" sz="3600" b="1" dirty="0"/>
              <a:t>do we have an early internal</a:t>
            </a:r>
          </a:p>
          <a:p>
            <a:r>
              <a:rPr lang="en-GB" sz="3600" b="1" dirty="0"/>
              <a:t>deadline for </a:t>
            </a:r>
            <a:r>
              <a:rPr lang="en-GB" sz="3600" b="1" dirty="0" smtClean="0"/>
              <a:t>university </a:t>
            </a:r>
            <a:r>
              <a:rPr lang="en-GB" sz="3600" b="1" dirty="0"/>
              <a:t>applications</a:t>
            </a:r>
            <a:r>
              <a:rPr lang="en-GB" sz="3600" b="1" dirty="0" smtClean="0"/>
              <a:t>?</a:t>
            </a:r>
            <a:endParaRPr lang="en-GB" sz="3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556792"/>
            <a:ext cx="7848872" cy="24482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>
            <a:lvl1pPr marL="0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48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6296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2444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32591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endParaRPr lang="en-GB" altLang="en-US" sz="2400" b="1" i="1" dirty="0" smtClean="0">
              <a:solidFill>
                <a:schemeClr val="tx1"/>
              </a:solidFill>
              <a:latin typeface="Chalet-LondonNineteenSixty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569" y="1449455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GB" sz="2000" dirty="0" smtClean="0">
                <a:cs typeface="Arial" pitchFamily="34" charset="0"/>
              </a:rPr>
              <a:t>Current level 3 students can apply directly to University Centre Wigan &amp; Leigh College for a HE course</a:t>
            </a: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 smtClean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 smtClean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 smtClean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 smtClean="0">
              <a:cs typeface="Arial" pitchFamily="34" charset="0"/>
            </a:endParaRPr>
          </a:p>
          <a:p>
            <a:pPr marL="342900" indent="-342900" algn="ctr">
              <a:buClr>
                <a:srgbClr val="C00000"/>
              </a:buClr>
              <a:buBlip>
                <a:blip r:embed="rId4"/>
              </a:buBlip>
            </a:pPr>
            <a:endParaRPr lang="en-GB" sz="2000" dirty="0" smtClean="0">
              <a:cs typeface="Arial" pitchFamily="34" charset="0"/>
            </a:endParaRPr>
          </a:p>
          <a:p>
            <a:pPr algn="ctr">
              <a:buClr>
                <a:srgbClr val="C00000"/>
              </a:buClr>
            </a:pPr>
            <a:r>
              <a:rPr lang="en-GB" sz="2000" dirty="0" smtClean="0">
                <a:cs typeface="Arial" pitchFamily="34" charset="0"/>
              </a:rPr>
              <a:t>They can also apply for 5 choices through UCAS.  This gives our students more options.</a:t>
            </a:r>
          </a:p>
          <a:p>
            <a:pPr algn="ctr">
              <a:buClr>
                <a:srgbClr val="C00000"/>
              </a:buClr>
            </a:pPr>
            <a:r>
              <a:rPr lang="en-GB" sz="2000" dirty="0" smtClean="0">
                <a:cs typeface="Arial" pitchFamily="34" charset="0"/>
              </a:rPr>
              <a:t>Use this link to find pout more about our University offer</a:t>
            </a:r>
          </a:p>
          <a:p>
            <a:pPr algn="ctr">
              <a:buClr>
                <a:srgbClr val="C00000"/>
              </a:buClr>
            </a:pPr>
            <a:r>
              <a:rPr lang="en-GB" u="sng" dirty="0">
                <a:hlinkClick r:id="rId5"/>
              </a:rPr>
              <a:t>https://www.wigan-leigh.ac.uk/university-centre</a:t>
            </a:r>
            <a:endParaRPr lang="en-GB" dirty="0"/>
          </a:p>
          <a:p>
            <a:pPr algn="ctr">
              <a:buClr>
                <a:srgbClr val="C00000"/>
              </a:buClr>
            </a:pPr>
            <a:endParaRPr lang="en-GB" sz="2000" dirty="0">
              <a:cs typeface="Arial" pitchFamily="34" charset="0"/>
            </a:endParaRPr>
          </a:p>
        </p:txBody>
      </p:sp>
      <p:pic>
        <p:nvPicPr>
          <p:cNvPr id="17" name="Picture 2" descr="\\swanage.wigan-leigh.ac.uk\marketing\Logos\University Centre\W&amp;L university logo wh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58" y="2277184"/>
            <a:ext cx="4364076" cy="20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910" y="313813"/>
            <a:ext cx="8580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Direct application to the </a:t>
            </a:r>
          </a:p>
          <a:p>
            <a:r>
              <a:rPr lang="en-GB" sz="3600" b="1" dirty="0" smtClean="0"/>
              <a:t>University Centre Wigan &amp;Leigh College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5221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342" y="821609"/>
            <a:ext cx="6113757" cy="527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46"/>
            <a:r>
              <a:rPr lang="en-GB" sz="2000" b="1" dirty="0">
                <a:cs typeface="Arial" panose="020B0604020202020204" pitchFamily="34" charset="0"/>
              </a:rPr>
              <a:t>Higher &amp; Degree </a:t>
            </a:r>
            <a:r>
              <a:rPr lang="en-GB" sz="2000" b="1" dirty="0" smtClean="0">
                <a:cs typeface="Arial" panose="020B0604020202020204" pitchFamily="34" charset="0"/>
              </a:rPr>
              <a:t>Apprenticeships</a:t>
            </a:r>
          </a:p>
          <a:p>
            <a:pPr defTabSz="914146"/>
            <a:endParaRPr lang="en-GB" sz="1050" b="1" dirty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Available </a:t>
            </a:r>
            <a:r>
              <a:rPr lang="en-GB" dirty="0">
                <a:cs typeface="Arial" panose="020B0604020202020204" pitchFamily="34" charset="0"/>
              </a:rPr>
              <a:t>in a range of subjects</a:t>
            </a:r>
            <a:endParaRPr lang="en-GB" sz="1200" i="1" dirty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endParaRPr lang="en-GB" dirty="0" smtClean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A </a:t>
            </a:r>
            <a:r>
              <a:rPr lang="en-GB" dirty="0">
                <a:cs typeface="Arial" panose="020B0604020202020204" pitchFamily="34" charset="0"/>
              </a:rPr>
              <a:t>great alternative to going to University </a:t>
            </a:r>
            <a:endParaRPr lang="en-GB" dirty="0" smtClean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endParaRPr lang="en-GB" dirty="0" smtClean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Combines </a:t>
            </a:r>
            <a:r>
              <a:rPr lang="en-GB" dirty="0">
                <a:cs typeface="Arial" panose="020B0604020202020204" pitchFamily="34" charset="0"/>
              </a:rPr>
              <a:t>a full degree with the practical skills gained in the workplace and the financial security of </a:t>
            </a:r>
            <a:r>
              <a:rPr lang="en-GB" dirty="0" smtClean="0">
                <a:cs typeface="Arial" panose="020B0604020202020204" pitchFamily="34" charset="0"/>
              </a:rPr>
              <a:t>employment</a:t>
            </a:r>
          </a:p>
          <a:p>
            <a:pPr marL="285750" indent="-285750" defTabSz="914146">
              <a:buBlip>
                <a:blip r:embed="rId2"/>
              </a:buBlip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Exceedingly competitive, this is a jobs market and employability skills matter</a:t>
            </a:r>
          </a:p>
          <a:p>
            <a:pPr marL="285750" indent="-285750" defTabSz="914146">
              <a:buBlip>
                <a:blip r:embed="rId2"/>
              </a:buBlip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Employers are looking for those committed to higher education study</a:t>
            </a:r>
          </a:p>
          <a:p>
            <a:pPr marL="285750" indent="-285750" defTabSz="914146">
              <a:buBlip>
                <a:blip r:embed="rId2"/>
              </a:buBlip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 defTabSz="914146">
              <a:buBlip>
                <a:blip r:embed="rId2"/>
              </a:buBlip>
            </a:pPr>
            <a:r>
              <a:rPr lang="en-GB" dirty="0" smtClean="0">
                <a:cs typeface="Arial" panose="020B0604020202020204" pitchFamily="34" charset="0"/>
              </a:rPr>
              <a:t>The National Careers website is a good place to look for higher apprenticeship vacancies but large firms promote their own opportunities  -students should check directly on the websites of companies they would like to work for.</a:t>
            </a: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35410"/>
            <a:ext cx="2637428" cy="222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9"/>
          <a:stretch/>
        </p:blipFill>
        <p:spPr bwMode="auto">
          <a:xfrm>
            <a:off x="2" y="6175770"/>
            <a:ext cx="256770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4" r="43076"/>
          <a:stretch/>
        </p:blipFill>
        <p:spPr bwMode="auto">
          <a:xfrm>
            <a:off x="2526300" y="6175770"/>
            <a:ext cx="4637988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655"/>
          <a:stretch/>
        </p:blipFill>
        <p:spPr bwMode="auto">
          <a:xfrm>
            <a:off x="7155853" y="6175770"/>
            <a:ext cx="1988149" cy="6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06" y="1066020"/>
            <a:ext cx="3009027" cy="105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1343" y="209048"/>
            <a:ext cx="3274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cs typeface="Arial" panose="020B0604020202020204" pitchFamily="34" charset="0"/>
              </a:rPr>
              <a:t>Apprenticeships</a:t>
            </a:r>
            <a:endParaRPr lang="en-GB" sz="3600" b="1" dirty="0"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860</Words>
  <Application>Microsoft Office PowerPoint</Application>
  <PresentationFormat>On-screen Show (4:3)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Chalet-LondonNineteenSixty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Wigan and Leigh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Cliona Trueman</dc:creator>
  <cp:lastModifiedBy>Sharon Whittle</cp:lastModifiedBy>
  <cp:revision>127</cp:revision>
  <dcterms:created xsi:type="dcterms:W3CDTF">2019-03-13T16:17:12Z</dcterms:created>
  <dcterms:modified xsi:type="dcterms:W3CDTF">2020-05-20T15:22:01Z</dcterms:modified>
</cp:coreProperties>
</file>